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oppins"/>
      <p:regular r:id="rId16"/>
      <p:bold r:id="rId17"/>
      <p:italic r:id="rId18"/>
      <p:boldItalic r:id="rId19"/>
    </p:embeddedFont>
    <p:embeddedFont>
      <p:font typeface="Montserrat Light"/>
      <p:regular r:id="rId20"/>
      <p:bold r:id="rId21"/>
      <p:italic r:id="rId22"/>
      <p:boldItalic r:id="rId23"/>
    </p:embeddedFont>
    <p:embeddedFont>
      <p:font typeface="Work Sans"/>
      <p:regular r:id="rId24"/>
      <p:bold r:id="rId25"/>
      <p:italic r:id="rId26"/>
      <p:boldItalic r:id="rId27"/>
    </p:embeddedFont>
    <p:embeddedFont>
      <p:font typeface="Poppins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22" Type="http://schemas.openxmlformats.org/officeDocument/2006/relationships/font" Target="fonts/MontserratLight-italic.fntdata"/><Relationship Id="rId21" Type="http://schemas.openxmlformats.org/officeDocument/2006/relationships/font" Target="fonts/MontserratLight-bold.fntdata"/><Relationship Id="rId24" Type="http://schemas.openxmlformats.org/officeDocument/2006/relationships/font" Target="fonts/WorkSans-regular.fntdata"/><Relationship Id="rId23"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italic.fntdata"/><Relationship Id="rId25" Type="http://schemas.openxmlformats.org/officeDocument/2006/relationships/font" Target="fonts/WorkSans-bold.fntdata"/><Relationship Id="rId28" Type="http://schemas.openxmlformats.org/officeDocument/2006/relationships/font" Target="fonts/PoppinsExtraBold-bold.fntdata"/><Relationship Id="rId27" Type="http://schemas.openxmlformats.org/officeDocument/2006/relationships/font" Target="fonts/Work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34b979f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34b979f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543cf6a3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543cf6a3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34b979f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34b979f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34b979f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c34b979f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c34b979f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c34b979f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c34b979f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c34b979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c34b979f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c34b979f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34b979f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34b979f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c34b979f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c34b979f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543cf6a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543cf6a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RELASI</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43" name="Google Shape;143;p23"/>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Screenshot hasil relasi dari database dan buatlah ke dalam bentuk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Cantumkan setiap anggota kelompok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Jumat, 29 September 17:00 WIB</a:t>
            </a:r>
            <a:endParaRPr>
              <a:solidFill>
                <a:srgbClr val="161616"/>
              </a:solidFill>
              <a:latin typeface="Work Sans"/>
              <a:ea typeface="Work Sans"/>
              <a:cs typeface="Work Sans"/>
              <a:sym typeface="Work Sans"/>
            </a:endParaRPr>
          </a:p>
        </p:txBody>
      </p:sp>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72" name="Google Shape;72;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3" name="Google Shape;73;p15"/>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One</a:t>
            </a:r>
            <a:endParaRPr sz="3200">
              <a:solidFill>
                <a:schemeClr val="lt1"/>
              </a:solidFill>
              <a:latin typeface="Poppins ExtraBold"/>
              <a:ea typeface="Poppins ExtraBold"/>
              <a:cs typeface="Poppins ExtraBold"/>
              <a:sym typeface="Poppins ExtraBold"/>
            </a:endParaRPr>
          </a:p>
        </p:txBody>
      </p:sp>
      <p:sp>
        <p:nvSpPr>
          <p:cNvPr id="74" name="Google Shape;74;p15"/>
          <p:cNvSpPr txBox="1"/>
          <p:nvPr/>
        </p:nvSpPr>
        <p:spPr>
          <a:xfrm>
            <a:off x="662650" y="1478700"/>
            <a:ext cx="33027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One adalah relasi yang mana setiap satu baris data pada tabel pertama hanya berhubungan dengan satu baris pada tabel kedua.</a:t>
            </a:r>
            <a:endParaRPr sz="1200">
              <a:solidFill>
                <a:schemeClr val="lt1"/>
              </a:solidFill>
              <a:latin typeface="Poppins"/>
              <a:ea typeface="Poppins"/>
              <a:cs typeface="Poppins"/>
              <a:sym typeface="Poppins"/>
            </a:endParaRPr>
          </a:p>
        </p:txBody>
      </p:sp>
      <p:pic>
        <p:nvPicPr>
          <p:cNvPr id="75" name="Google Shape;75;p15"/>
          <p:cNvPicPr preferRelativeResize="0"/>
          <p:nvPr/>
        </p:nvPicPr>
        <p:blipFill>
          <a:blip r:embed="rId5">
            <a:alphaModFix/>
          </a:blip>
          <a:stretch>
            <a:fillRect/>
          </a:stretch>
        </p:blipFill>
        <p:spPr>
          <a:xfrm>
            <a:off x="4412289" y="1581305"/>
            <a:ext cx="3817125" cy="177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81" name="Google Shape;81;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2" name="Google Shape;82;p16"/>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Many</a:t>
            </a:r>
            <a:endParaRPr sz="3200">
              <a:solidFill>
                <a:schemeClr val="lt1"/>
              </a:solidFill>
              <a:latin typeface="Poppins ExtraBold"/>
              <a:ea typeface="Poppins ExtraBold"/>
              <a:cs typeface="Poppins ExtraBold"/>
              <a:sym typeface="Poppins ExtraBold"/>
            </a:endParaRPr>
          </a:p>
        </p:txBody>
      </p:sp>
      <p:sp>
        <p:nvSpPr>
          <p:cNvPr id="83" name="Google Shape;83;p16"/>
          <p:cNvSpPr txBox="1"/>
          <p:nvPr/>
        </p:nvSpPr>
        <p:spPr>
          <a:xfrm>
            <a:off x="662650" y="1478700"/>
            <a:ext cx="27663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Many adalah relasi yang mana setiap satu baris data pada tabel pertama berhubungan dengan lebih dari satu baris pada tabel kedua. </a:t>
            </a:r>
            <a:endParaRPr sz="1200">
              <a:solidFill>
                <a:schemeClr val="lt1"/>
              </a:solidFill>
              <a:latin typeface="Poppins"/>
              <a:ea typeface="Poppins"/>
              <a:cs typeface="Poppins"/>
              <a:sym typeface="Poppins"/>
            </a:endParaRPr>
          </a:p>
        </p:txBody>
      </p:sp>
      <p:pic>
        <p:nvPicPr>
          <p:cNvPr id="84" name="Google Shape;84;p16"/>
          <p:cNvPicPr preferRelativeResize="0"/>
          <p:nvPr/>
        </p:nvPicPr>
        <p:blipFill>
          <a:blip r:embed="rId5">
            <a:alphaModFix/>
          </a:blip>
          <a:stretch>
            <a:fillRect/>
          </a:stretch>
        </p:blipFill>
        <p:spPr>
          <a:xfrm>
            <a:off x="4039100" y="1573369"/>
            <a:ext cx="4312225" cy="172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0" name="Google Shape;90;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1" name="Google Shape;91;p17"/>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92" name="Google Shape;92;p17"/>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93" name="Google Shape;93;p17"/>
          <p:cNvPicPr preferRelativeResize="0"/>
          <p:nvPr/>
        </p:nvPicPr>
        <p:blipFill>
          <a:blip r:embed="rId5">
            <a:alphaModFix/>
          </a:blip>
          <a:stretch>
            <a:fillRect/>
          </a:stretch>
        </p:blipFill>
        <p:spPr>
          <a:xfrm>
            <a:off x="5081559" y="1540537"/>
            <a:ext cx="3505124" cy="103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9" name="Google Shape;99;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0" name="Google Shape;100;p18"/>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101" name="Google Shape;101;p18"/>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102" name="Google Shape;102;p18"/>
          <p:cNvPicPr preferRelativeResize="0"/>
          <p:nvPr/>
        </p:nvPicPr>
        <p:blipFill>
          <a:blip r:embed="rId5">
            <a:alphaModFix/>
          </a:blip>
          <a:stretch>
            <a:fillRect/>
          </a:stretch>
        </p:blipFill>
        <p:spPr>
          <a:xfrm>
            <a:off x="5081559" y="1540537"/>
            <a:ext cx="3505124" cy="1031225"/>
          </a:xfrm>
          <a:prstGeom prst="rect">
            <a:avLst/>
          </a:prstGeom>
          <a:noFill/>
          <a:ln>
            <a:noFill/>
          </a:ln>
        </p:spPr>
      </p:pic>
      <p:pic>
        <p:nvPicPr>
          <p:cNvPr id="103" name="Google Shape;103;p18"/>
          <p:cNvPicPr preferRelativeResize="0"/>
          <p:nvPr/>
        </p:nvPicPr>
        <p:blipFill>
          <a:blip r:embed="rId6">
            <a:alphaModFix/>
          </a:blip>
          <a:stretch>
            <a:fillRect/>
          </a:stretch>
        </p:blipFill>
        <p:spPr>
          <a:xfrm>
            <a:off x="5081548" y="2783898"/>
            <a:ext cx="3505126" cy="10095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9" name="Google Shape;109;p19"/>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FOREIGN KEY</a:t>
            </a:r>
            <a:endParaRPr sz="4200">
              <a:solidFill>
                <a:srgbClr val="FFFFFF"/>
              </a:solidFill>
              <a:latin typeface="Poppins ExtraBold"/>
              <a:ea typeface="Poppins ExtraBold"/>
              <a:cs typeface="Poppins ExtraBold"/>
              <a:sym typeface="Poppins ExtraBold"/>
            </a:endParaRPr>
          </a:p>
        </p:txBody>
      </p:sp>
      <p:sp>
        <p:nvSpPr>
          <p:cNvPr id="112" name="Google Shape;112;p19"/>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13" name="Google Shape;113;p19"/>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14" name="Google Shape;114;p19"/>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Add Foreign Key</a:t>
            </a:r>
            <a:endParaRPr sz="3200">
              <a:solidFill>
                <a:schemeClr val="dk1"/>
              </a:solidFill>
              <a:latin typeface="Poppins ExtraBold"/>
              <a:ea typeface="Poppins ExtraBold"/>
              <a:cs typeface="Poppins ExtraBold"/>
              <a:sym typeface="Poppins ExtraBold"/>
            </a:endParaRPr>
          </a:p>
        </p:txBody>
      </p:sp>
      <p:sp>
        <p:nvSpPr>
          <p:cNvPr id="120" name="Google Shape;120;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1" name="Google Shape;121;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2" name="Google Shape;122;p20"/>
          <p:cNvPicPr preferRelativeResize="0"/>
          <p:nvPr/>
        </p:nvPicPr>
        <p:blipFill>
          <a:blip r:embed="rId5">
            <a:alphaModFix/>
          </a:blip>
          <a:stretch>
            <a:fillRect/>
          </a:stretch>
        </p:blipFill>
        <p:spPr>
          <a:xfrm>
            <a:off x="1962975" y="1698575"/>
            <a:ext cx="5246049" cy="2276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8" name="Google Shape;128;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9" name="Google Shape;129;p21"/>
          <p:cNvPicPr preferRelativeResize="0"/>
          <p:nvPr/>
        </p:nvPicPr>
        <p:blipFill>
          <a:blip r:embed="rId5">
            <a:alphaModFix/>
          </a:blip>
          <a:stretch>
            <a:fillRect/>
          </a:stretch>
        </p:blipFill>
        <p:spPr>
          <a:xfrm>
            <a:off x="1051175" y="974988"/>
            <a:ext cx="7041659" cy="365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5" name="Google Shape;135;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6" name="Google Shape;136;p22"/>
          <p:cNvSpPr txBox="1"/>
          <p:nvPr/>
        </p:nvSpPr>
        <p:spPr>
          <a:xfrm>
            <a:off x="1830200" y="539050"/>
            <a:ext cx="5511600" cy="6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n" sz="3135">
                <a:solidFill>
                  <a:srgbClr val="016FBA"/>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37" name="Google Shape;137;p2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Buatlah sebuah database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Minimal terdiri dari 5 table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Harus memiliki relasi one to one, one to many dan many to many</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Serta buat juga relasi foreign key nya</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Pengerjaan secara berkelompok ( 1 kelompok terdiri dari 4-5 orang )</a:t>
            </a:r>
            <a:endParaRPr sz="1200">
              <a:solidFill>
                <a:srgbClr val="161616"/>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